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5" r:id="rId1"/>
  </p:sldMasterIdLst>
  <p:sldIdLst>
    <p:sldId id="256" r:id="rId2"/>
    <p:sldId id="260" r:id="rId3"/>
    <p:sldId id="257" r:id="rId4"/>
    <p:sldId id="263" r:id="rId5"/>
    <p:sldId id="261" r:id="rId6"/>
    <p:sldId id="264" r:id="rId7"/>
    <p:sldId id="268" r:id="rId8"/>
    <p:sldId id="266" r:id="rId9"/>
    <p:sldId id="267" r:id="rId10"/>
    <p:sldId id="269" r:id="rId11"/>
    <p:sldId id="262" r:id="rId1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74" d="100"/>
          <a:sy n="174" d="100"/>
        </p:scale>
        <p:origin x="-120" y="-15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printerSettings" Target="printerSettings/printerSettings1.bin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3866920"/>
            <a:ext cx="9144000" cy="2991080"/>
          </a:xfrm>
          <a:prstGeom prst="rect">
            <a:avLst/>
          </a:prstGeom>
          <a:gradFill>
            <a:gsLst>
              <a:gs pos="0">
                <a:schemeClr val="bg1">
                  <a:alpha val="91000"/>
                </a:schemeClr>
              </a:gs>
              <a:gs pos="37000">
                <a:schemeClr val="bg1">
                  <a:alpha val="76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0" y="0"/>
            <a:ext cx="9144000" cy="386692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89000"/>
                </a:schemeClr>
              </a:gs>
              <a:gs pos="48000">
                <a:schemeClr val="bg1">
                  <a:alpha val="62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0" y="2652311"/>
            <a:ext cx="9144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0" y="1600200"/>
            <a:ext cx="9144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73795" y="5052545"/>
            <a:ext cx="5637010" cy="882119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0666-FB37-4B36-9149-507F3B0178E3}" type="datetimeFigureOut">
              <a:rPr lang="en-US" smtClean="0"/>
              <a:pPr/>
              <a:t>4/17/15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7581" y="3132290"/>
            <a:ext cx="7175351" cy="1793167"/>
          </a:xfrm>
          <a:effectLst/>
        </p:spPr>
        <p:txBody>
          <a:bodyPr>
            <a:noAutofit/>
          </a:bodyPr>
          <a:lstStyle>
            <a:lvl1pPr marL="640080" indent="-457200" algn="l"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05000" y="731519"/>
            <a:ext cx="6400800" cy="347472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92560E-C454-EE41-9B22-4364757AE972}" type="datetimeFigureOut">
              <a:rPr lang="en-US" smtClean="0"/>
              <a:t>4/17/15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E907A-18B4-D74C-96BA-B3378560916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53758" y="376517"/>
            <a:ext cx="2057400" cy="5238339"/>
          </a:xfrm>
          <a:effectLst/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324113" y="731519"/>
            <a:ext cx="4829287" cy="489472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92560E-C454-EE41-9B22-4364757AE972}" type="datetimeFigureOut">
              <a:rPr lang="en-US" smtClean="0"/>
              <a:t>4/17/15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E907A-18B4-D74C-96BA-B3378560916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92560E-C454-EE41-9B22-4364757AE972}" type="datetimeFigureOut">
              <a:rPr lang="en-US" smtClean="0"/>
              <a:t>4/17/15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E907A-18B4-D74C-96BA-B3378560916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>
          <a:xfrm>
            <a:off x="1143000" y="731520"/>
            <a:ext cx="6400800" cy="347472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866920"/>
            <a:ext cx="9144000" cy="2991080"/>
          </a:xfrm>
          <a:prstGeom prst="rect">
            <a:avLst/>
          </a:prstGeom>
          <a:gradFill>
            <a:gsLst>
              <a:gs pos="0">
                <a:schemeClr val="bg1">
                  <a:alpha val="92000"/>
                </a:schemeClr>
              </a:gs>
              <a:gs pos="37000">
                <a:schemeClr val="bg1">
                  <a:alpha val="77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9144000" cy="386692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90000"/>
                </a:schemeClr>
              </a:gs>
              <a:gs pos="48000">
                <a:schemeClr val="bg1">
                  <a:alpha val="63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2652311"/>
            <a:ext cx="9144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0" y="1600200"/>
            <a:ext cx="9144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3195" y="2172648"/>
            <a:ext cx="5966666" cy="2423346"/>
          </a:xfrm>
          <a:effectLst/>
        </p:spPr>
        <p:txBody>
          <a:bodyPr anchor="b"/>
          <a:lstStyle>
            <a:lvl1pPr algn="r">
              <a:defRPr sz="4600" b="1" cap="none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22438" y="4607511"/>
            <a:ext cx="5970494" cy="835460"/>
          </a:xfrm>
        </p:spPr>
        <p:txBody>
          <a:bodyPr anchor="t"/>
          <a:lstStyle>
            <a:lvl1pPr marL="0" indent="0" algn="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0666-FB37-4B36-9149-507F3B0178E3}" type="datetimeFigureOut">
              <a:rPr lang="en-US" smtClean="0"/>
              <a:pPr/>
              <a:t>4/17/15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92560E-C454-EE41-9B22-4364757AE972}" type="datetimeFigureOut">
              <a:rPr lang="en-US" smtClean="0"/>
              <a:t>4/17/15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E907A-18B4-D74C-96BA-B3378560916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1142999" y="731519"/>
            <a:ext cx="3346704" cy="347472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731520"/>
            <a:ext cx="3346704" cy="347472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731520"/>
            <a:ext cx="3346704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lang="en-US" sz="2400" b="1" i="0" kern="1200" dirty="0" smtClean="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6447" y="1400327"/>
            <a:ext cx="3346704" cy="2743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7302" y="731520"/>
            <a:ext cx="3346704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lang="en-US" sz="2400" b="1" i="0" kern="1200" dirty="0" smtClean="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ctr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399032"/>
            <a:ext cx="3346704" cy="2743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92560E-C454-EE41-9B22-4364757AE972}" type="datetimeFigureOut">
              <a:rPr lang="en-US" smtClean="0"/>
              <a:t>4/17/15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E907A-18B4-D74C-96BA-B3378560916F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92560E-C454-EE41-9B22-4364757AE972}" type="datetimeFigureOut">
              <a:rPr lang="en-US" smtClean="0"/>
              <a:t>4/17/15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E907A-18B4-D74C-96BA-B3378560916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92560E-C454-EE41-9B22-4364757AE972}" type="datetimeFigureOut">
              <a:rPr lang="en-US" smtClean="0"/>
              <a:t>4/17/15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E907A-18B4-D74C-96BA-B3378560916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095" y="2209800"/>
            <a:ext cx="3636085" cy="1258493"/>
          </a:xfrm>
          <a:effectLst/>
        </p:spPr>
        <p:txBody>
          <a:bodyPr anchor="b">
            <a:noAutofit/>
          </a:bodyPr>
          <a:lstStyle>
            <a:lvl1pPr marL="228600" indent="-228600" algn="l">
              <a:defRPr sz="2800" b="1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93515" y="731520"/>
            <a:ext cx="4017085" cy="4894730"/>
          </a:xfrm>
        </p:spPr>
        <p:txBody>
          <a:bodyPr anchor="ctr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5765" y="3497802"/>
            <a:ext cx="3388660" cy="213951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92560E-C454-EE41-9B22-4364757AE972}" type="datetimeFigureOut">
              <a:rPr lang="en-US" smtClean="0"/>
              <a:t>4/17/15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E907A-18B4-D74C-96BA-B3378560916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3866920"/>
            <a:ext cx="9144000" cy="2991080"/>
          </a:xfrm>
          <a:prstGeom prst="rect">
            <a:avLst/>
          </a:prstGeom>
          <a:gradFill>
            <a:gsLst>
              <a:gs pos="0">
                <a:schemeClr val="bg1">
                  <a:alpha val="92000"/>
                </a:schemeClr>
              </a:gs>
              <a:gs pos="37000">
                <a:schemeClr val="bg1">
                  <a:alpha val="77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9144000" cy="386692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90000"/>
                </a:schemeClr>
              </a:gs>
              <a:gs pos="48000">
                <a:schemeClr val="bg1">
                  <a:alpha val="63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0" y="2652311"/>
            <a:ext cx="9144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0" y="1600200"/>
            <a:ext cx="9144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475175" y="1143000"/>
            <a:ext cx="4114800" cy="3127806"/>
          </a:xfrm>
          <a:prstGeom prst="roundRect">
            <a:avLst>
              <a:gd name="adj" fmla="val 4230"/>
            </a:avLst>
          </a:prstGeom>
          <a:solidFill>
            <a:schemeClr val="bg2">
              <a:lumMod val="90000"/>
            </a:schemeClr>
          </a:solidFill>
          <a:effectLst>
            <a:reflection blurRad="4350" stA="23000" endA="300" endPos="28000" dir="5400000" sy="-100000" algn="bl" rotWithShape="0"/>
          </a:effectLst>
          <a:scene3d>
            <a:camera prst="perspectiveContrastingLeftFacing" fov="1800000">
              <a:rot lat="300000" lon="2100000" rev="0"/>
            </a:camera>
            <a:lightRig rig="balanced" dir="t"/>
          </a:scene3d>
          <a:sp3d>
            <a:bevelT w="50800" h="50800"/>
          </a:sp3d>
        </p:spPr>
        <p:txBody>
          <a:bodyPr>
            <a:normAutofit/>
            <a:flatTx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77887" y="1010486"/>
            <a:ext cx="3694114" cy="2163020"/>
          </a:xfrm>
        </p:spPr>
        <p:txBody>
          <a:bodyPr anchor="b"/>
          <a:lstStyle>
            <a:lvl1pPr marL="182880" indent="-182880">
              <a:buFont typeface="Georgia" pitchFamily="18" charset="0"/>
              <a:buChar char="*"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92560E-C454-EE41-9B22-4364757AE972}" type="datetimeFigureOut">
              <a:rPr lang="en-US" smtClean="0"/>
              <a:t>4/17/15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E907A-18B4-D74C-96BA-B3378560916F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7268" y="4464421"/>
            <a:ext cx="6383538" cy="1143000"/>
          </a:xfrm>
        </p:spPr>
        <p:txBody>
          <a:bodyPr anchor="b">
            <a:noAutofit/>
          </a:bodyPr>
          <a:lstStyle>
            <a:lvl1pPr algn="l">
              <a:defRPr sz="46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105400"/>
            <a:ext cx="9144000" cy="1752600"/>
          </a:xfrm>
          <a:prstGeom prst="rect">
            <a:avLst/>
          </a:prstGeom>
          <a:gradFill>
            <a:gsLst>
              <a:gs pos="0">
                <a:schemeClr val="bg1">
                  <a:alpha val="91000"/>
                </a:schemeClr>
              </a:gs>
              <a:gs pos="37000">
                <a:schemeClr val="bg1">
                  <a:alpha val="76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9144000" cy="51054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89000"/>
                </a:schemeClr>
              </a:gs>
              <a:gs pos="48000">
                <a:schemeClr val="bg1">
                  <a:alpha val="62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3768304"/>
            <a:ext cx="9144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0" y="1600200"/>
            <a:ext cx="9144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6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93289" y="4372168"/>
            <a:ext cx="6512511" cy="1143000"/>
          </a:xfrm>
          <a:prstGeom prst="rect">
            <a:avLst/>
          </a:prstGeom>
          <a:effectLst/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732260"/>
            <a:ext cx="6400800" cy="34747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172200" y="6172200"/>
            <a:ext cx="2514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2792560E-C454-EE41-9B22-4364757AE972}" type="datetimeFigureOut">
              <a:rPr lang="en-US" smtClean="0"/>
              <a:t>4/17/15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199" y="6172200"/>
            <a:ext cx="33528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810000" y="6172200"/>
            <a:ext cx="1828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2BAE907A-18B4-D74C-96BA-B3378560916F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marL="320040" indent="-320040" algn="r" defTabSz="914400" rtl="0" eaLnBrk="1" latinLnBrk="0" hangingPunct="1">
        <a:spcBef>
          <a:spcPct val="0"/>
        </a:spcBef>
        <a:buClr>
          <a:schemeClr val="accent6">
            <a:lumMod val="75000"/>
          </a:schemeClr>
        </a:buClr>
        <a:buSzPct val="128000"/>
        <a:buFont typeface="Georgia" pitchFamily="18" charset="0"/>
        <a:buChar char="*"/>
        <a:defRPr sz="4600" b="1" i="0" kern="1200">
          <a:gradFill>
            <a:gsLst>
              <a:gs pos="0">
                <a:schemeClr val="tx1"/>
              </a:gs>
              <a:gs pos="40000">
                <a:schemeClr val="tx1">
                  <a:lumMod val="75000"/>
                  <a:lumOff val="25000"/>
                </a:schemeClr>
              </a:gs>
              <a:gs pos="100000">
                <a:schemeClr val="tx2">
                  <a:alpha val="65000"/>
                </a:schemeClr>
              </a:gs>
            </a:gsLst>
            <a:lin ang="5400000" scaled="0"/>
          </a:gradFill>
          <a:effectLst>
            <a:reflection blurRad="6350" stA="55000" endA="300" endPos="45500" dir="5400000" sy="-100000" algn="bl" rotWithShape="0"/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2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864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2296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9728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89888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664208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96596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28600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587752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04461" y="4356397"/>
            <a:ext cx="6381390" cy="1306862"/>
          </a:xfrm>
        </p:spPr>
        <p:txBody>
          <a:bodyPr>
            <a:normAutofit fontScale="77500" lnSpcReduction="20000"/>
          </a:bodyPr>
          <a:lstStyle/>
          <a:p>
            <a:pPr algn="ctr"/>
            <a:r>
              <a:rPr lang="en-US" dirty="0" err="1"/>
              <a:t>Gopi</a:t>
            </a:r>
            <a:r>
              <a:rPr lang="en-US" dirty="0"/>
              <a:t> </a:t>
            </a:r>
            <a:r>
              <a:rPr lang="en-US" dirty="0" err="1"/>
              <a:t>Sai</a:t>
            </a:r>
            <a:r>
              <a:rPr lang="en-US" dirty="0"/>
              <a:t> </a:t>
            </a:r>
            <a:r>
              <a:rPr lang="en-US" dirty="0" err="1"/>
              <a:t>Surekha</a:t>
            </a:r>
            <a:r>
              <a:rPr lang="en-US" dirty="0"/>
              <a:t> </a:t>
            </a:r>
            <a:r>
              <a:rPr lang="en-US" dirty="0" err="1"/>
              <a:t>Kotiyala</a:t>
            </a:r>
            <a:r>
              <a:rPr lang="en-US" dirty="0"/>
              <a:t> </a:t>
            </a:r>
            <a:endParaRPr lang="en-US" dirty="0" smtClean="0"/>
          </a:p>
          <a:p>
            <a:pPr algn="ctr"/>
            <a:r>
              <a:rPr lang="en-US" dirty="0" smtClean="0"/>
              <a:t>With</a:t>
            </a:r>
          </a:p>
          <a:p>
            <a:pPr algn="ctr"/>
            <a:r>
              <a:rPr lang="en-US" dirty="0" smtClean="0"/>
              <a:t>Dr. Terry Griffin</a:t>
            </a:r>
          </a:p>
          <a:p>
            <a:pPr algn="ctr"/>
            <a:r>
              <a:rPr lang="en-US" dirty="0" smtClean="0"/>
              <a:t>Midwestern State University</a:t>
            </a:r>
          </a:p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7581" y="2041031"/>
            <a:ext cx="7175351" cy="1793167"/>
          </a:xfrm>
        </p:spPr>
        <p:txBody>
          <a:bodyPr/>
          <a:lstStyle/>
          <a:p>
            <a:r>
              <a:rPr lang="en-US" dirty="0" smtClean="0"/>
              <a:t>Real Time Parking Space Availability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99019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09391"/>
            <a:ext cx="6512511" cy="1143000"/>
          </a:xfrm>
        </p:spPr>
        <p:txBody>
          <a:bodyPr/>
          <a:lstStyle/>
          <a:p>
            <a:pPr algn="l"/>
            <a:r>
              <a:rPr lang="en-US" dirty="0"/>
              <a:t>Application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5259" y="1514592"/>
            <a:ext cx="6330753" cy="419570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5259" y="1514592"/>
            <a:ext cx="6330753" cy="419570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756137" y="447704"/>
            <a:ext cx="30856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>
                  <a:reflection blurRad="6350" stA="55000" endA="300" endPos="45500" dir="5400000" sy="-100000" algn="bl" rotWithShape="0"/>
                </a:effectLst>
                <a:latin typeface="+mj-lt"/>
                <a:ea typeface="+mj-ea"/>
                <a:cs typeface="+mj-cs"/>
              </a:rPr>
              <a:t>( Lines and Corners)</a:t>
            </a:r>
            <a:endParaRPr lang="en-US" sz="2400" b="1" dirty="0">
              <a:gradFill>
                <a:gsLst>
                  <a:gs pos="0">
                    <a:schemeClr val="tx1"/>
                  </a:gs>
                  <a:gs pos="4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2">
                      <a:alpha val="65000"/>
                    </a:schemeClr>
                  </a:gs>
                </a:gsLst>
                <a:lin ang="5400000" scaled="0"/>
              </a:gradFill>
              <a:effectLst>
                <a:reflection blurRad="6350" stA="55000" endA="300" endPos="45500" dir="5400000" sy="-100000" algn="bl" rotWithShape="0"/>
              </a:effectLst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1048962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09391"/>
            <a:ext cx="6512511" cy="1143000"/>
          </a:xfrm>
        </p:spPr>
        <p:txBody>
          <a:bodyPr/>
          <a:lstStyle/>
          <a:p>
            <a:pPr algn="l"/>
            <a:r>
              <a:rPr lang="en-US" dirty="0" smtClean="0"/>
              <a:t>Problems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210734" y="1890513"/>
            <a:ext cx="6400800" cy="34747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864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2296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9728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89888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64208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6596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8600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87752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 real </a:t>
            </a:r>
            <a:r>
              <a:rPr lang="en-US" dirty="0"/>
              <a:t>t</a:t>
            </a:r>
            <a:r>
              <a:rPr lang="en-US" dirty="0" smtClean="0"/>
              <a:t>ime robust parking space identification algorithm is possible, but not 100% </a:t>
            </a:r>
          </a:p>
          <a:p>
            <a:r>
              <a:rPr lang="en-US" dirty="0" smtClean="0"/>
              <a:t>We choose to move to Stage 2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2946681" y="4011653"/>
            <a:ext cx="4664853" cy="1477328"/>
            <a:chOff x="2946681" y="4011653"/>
            <a:chExt cx="4664853" cy="1477328"/>
          </a:xfrm>
        </p:grpSpPr>
        <p:sp>
          <p:nvSpPr>
            <p:cNvPr id="3" name="Rectangle 2"/>
            <p:cNvSpPr/>
            <p:nvPr/>
          </p:nvSpPr>
          <p:spPr>
            <a:xfrm>
              <a:off x="2946681" y="4011653"/>
              <a:ext cx="4572000" cy="1477328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marL="822960" lvl="1" indent="-457200">
                <a:buFont typeface="+mj-lt"/>
                <a:buAutoNum type="arabicPeriod"/>
              </a:pPr>
              <a:r>
                <a:rPr lang="en-US" dirty="0"/>
                <a:t>Automatic parking space discovery</a:t>
              </a:r>
              <a:br>
                <a:rPr lang="en-US" dirty="0"/>
              </a:br>
              <a:endParaRPr lang="en-US" dirty="0"/>
            </a:p>
            <a:p>
              <a:pPr marL="822960" lvl="1" indent="-457200">
                <a:buFont typeface="+mj-lt"/>
                <a:buAutoNum type="arabicPeriod"/>
              </a:pPr>
              <a:r>
                <a:rPr lang="en-US" dirty="0"/>
                <a:t>Identifying spaces as available</a:t>
              </a:r>
              <a:br>
                <a:rPr lang="en-US" dirty="0"/>
              </a:br>
              <a:endParaRPr lang="en-US" dirty="0"/>
            </a:p>
            <a:p>
              <a:pPr marL="822960" lvl="1" indent="-457200">
                <a:buFont typeface="+mj-lt"/>
                <a:buAutoNum type="arabicPeriod"/>
              </a:pPr>
              <a:r>
                <a:rPr lang="en-US" dirty="0"/>
                <a:t>Mobile application showing results </a:t>
              </a:r>
            </a:p>
          </p:txBody>
        </p:sp>
        <p:sp>
          <p:nvSpPr>
            <p:cNvPr id="4" name="Rectangle 3"/>
            <p:cNvSpPr/>
            <p:nvPr/>
          </p:nvSpPr>
          <p:spPr>
            <a:xfrm>
              <a:off x="3097857" y="4499817"/>
              <a:ext cx="4513677" cy="565230"/>
            </a:xfrm>
            <a:prstGeom prst="rect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400005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16374"/>
            <a:ext cx="6512511" cy="1143000"/>
          </a:xfrm>
        </p:spPr>
        <p:txBody>
          <a:bodyPr/>
          <a:lstStyle/>
          <a:p>
            <a:pPr algn="l"/>
            <a:r>
              <a:rPr lang="en-US" dirty="0" smtClean="0"/>
              <a:t>Problem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8667" y="1684280"/>
            <a:ext cx="4835407" cy="344522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398889" y="5880332"/>
            <a:ext cx="43274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Helvetica"/>
                <a:cs typeface="Helvetica"/>
              </a:rPr>
              <a:t>Late for class … again.</a:t>
            </a:r>
            <a:endParaRPr lang="en-US" sz="2400" dirty="0">
              <a:latin typeface="Helvetica"/>
              <a:cs typeface="Helvetica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9518" y="2462858"/>
            <a:ext cx="1317037" cy="1949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9333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09391"/>
            <a:ext cx="6512511" cy="1143000"/>
          </a:xfrm>
        </p:spPr>
        <p:txBody>
          <a:bodyPr/>
          <a:lstStyle/>
          <a:p>
            <a:pPr algn="l"/>
            <a:r>
              <a:rPr lang="en-US" dirty="0" smtClean="0"/>
              <a:t>Motivation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1192801" y="2098705"/>
            <a:ext cx="6777862" cy="3703726"/>
          </a:xfrm>
        </p:spPr>
        <p:txBody>
          <a:bodyPr/>
          <a:lstStyle/>
          <a:p>
            <a:r>
              <a:rPr lang="en-US" dirty="0" smtClean="0"/>
              <a:t>Available parking spaces are elusive.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Location Based Services are easy to implement.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Identifying available parking is not easy to implement, but possible, and has an expressed need.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06972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09391"/>
            <a:ext cx="6512511" cy="1143000"/>
          </a:xfrm>
        </p:spPr>
        <p:txBody>
          <a:bodyPr/>
          <a:lstStyle/>
          <a:p>
            <a:pPr algn="l"/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310728" y="833839"/>
            <a:ext cx="5774545" cy="40699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864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2296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9728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89888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64208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6596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8600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87752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dirty="0"/>
          </a:p>
          <a:p>
            <a:r>
              <a:rPr lang="en-US" sz="2000" b="1" dirty="0" smtClean="0"/>
              <a:t>Identifying Available Parking Spaces has three stages:</a:t>
            </a:r>
            <a:r>
              <a:rPr lang="en-US" sz="2000" dirty="0" smtClean="0"/>
              <a:t/>
            </a:r>
            <a:br>
              <a:rPr lang="en-US" sz="2000" dirty="0" smtClean="0"/>
            </a:br>
            <a:endParaRPr lang="en-US" sz="2000" dirty="0" smtClean="0"/>
          </a:p>
          <a:p>
            <a:pPr marL="822960" lvl="1" indent="-457200">
              <a:buFont typeface="+mj-lt"/>
              <a:buAutoNum type="arabicPeriod"/>
            </a:pPr>
            <a:r>
              <a:rPr lang="en-US" dirty="0" smtClean="0"/>
              <a:t>Automatic parking space discovery</a:t>
            </a:r>
            <a:br>
              <a:rPr lang="en-US" dirty="0" smtClean="0"/>
            </a:br>
            <a:endParaRPr lang="en-US" dirty="0" smtClean="0"/>
          </a:p>
          <a:p>
            <a:pPr marL="822960" lvl="1" indent="-457200">
              <a:buFont typeface="+mj-lt"/>
              <a:buAutoNum type="arabicPeriod"/>
            </a:pPr>
            <a:r>
              <a:rPr lang="en-US" dirty="0" smtClean="0"/>
              <a:t>Identifying spaces as available</a:t>
            </a:r>
            <a:br>
              <a:rPr lang="en-US" dirty="0" smtClean="0"/>
            </a:br>
            <a:endParaRPr lang="en-US" dirty="0" smtClean="0"/>
          </a:p>
          <a:p>
            <a:pPr marL="822960" lvl="1" indent="-457200">
              <a:buFont typeface="+mj-lt"/>
              <a:buAutoNum type="arabicPeriod"/>
            </a:pPr>
            <a:r>
              <a:rPr lang="en-US" dirty="0" smtClean="0"/>
              <a:t>Mobile application showing results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462" y="4174831"/>
            <a:ext cx="4820488" cy="2443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6090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09391"/>
            <a:ext cx="6512511" cy="1143000"/>
          </a:xfrm>
        </p:spPr>
        <p:txBody>
          <a:bodyPr/>
          <a:lstStyle/>
          <a:p>
            <a:pPr algn="l"/>
            <a:r>
              <a:rPr lang="en-US" dirty="0" smtClean="0"/>
              <a:t>Some Terminology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210734" y="1890513"/>
            <a:ext cx="6400800" cy="34747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864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2296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9728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89888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64208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6596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8600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87752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Edge Detection</a:t>
            </a:r>
          </a:p>
          <a:p>
            <a:r>
              <a:rPr lang="en-US" dirty="0" smtClean="0"/>
              <a:t>Object Detection</a:t>
            </a:r>
          </a:p>
          <a:p>
            <a:r>
              <a:rPr lang="en-US" dirty="0" smtClean="0"/>
              <a:t>Corner Detection</a:t>
            </a:r>
          </a:p>
          <a:p>
            <a:r>
              <a:rPr lang="en-US" dirty="0" smtClean="0"/>
              <a:t>Line Detection</a:t>
            </a:r>
          </a:p>
          <a:p>
            <a:r>
              <a:rPr lang="en-US" dirty="0" smtClean="0"/>
              <a:t>Filtering</a:t>
            </a:r>
          </a:p>
          <a:p>
            <a:r>
              <a:rPr lang="en-US" dirty="0" smtClean="0"/>
              <a:t>Color Identification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65052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09391"/>
            <a:ext cx="6512511" cy="1143000"/>
          </a:xfrm>
        </p:spPr>
        <p:txBody>
          <a:bodyPr/>
          <a:lstStyle/>
          <a:p>
            <a:pPr algn="l"/>
            <a:r>
              <a:rPr lang="en-US" dirty="0" smtClean="0"/>
              <a:t>Application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5259" y="1514592"/>
            <a:ext cx="6284147" cy="419189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56137" y="447704"/>
            <a:ext cx="30856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>
                  <a:reflection blurRad="6350" stA="55000" endA="300" endPos="45500" dir="5400000" sy="-100000" algn="bl" rotWithShape="0"/>
                </a:effectLst>
                <a:latin typeface="+mj-lt"/>
                <a:ea typeface="+mj-ea"/>
                <a:cs typeface="+mj-cs"/>
              </a:rPr>
              <a:t>( on a clean image)</a:t>
            </a:r>
            <a:endParaRPr lang="en-US" sz="2400" b="1" dirty="0">
              <a:gradFill>
                <a:gsLst>
                  <a:gs pos="0">
                    <a:schemeClr val="tx1"/>
                  </a:gs>
                  <a:gs pos="4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2">
                      <a:alpha val="65000"/>
                    </a:schemeClr>
                  </a:gs>
                </a:gsLst>
                <a:lin ang="5400000" scaled="0"/>
              </a:gradFill>
              <a:effectLst>
                <a:reflection blurRad="6350" stA="55000" endA="300" endPos="45500" dir="5400000" sy="-100000" algn="bl" rotWithShape="0"/>
              </a:effectLst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6346136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09391"/>
            <a:ext cx="3913481" cy="1143000"/>
          </a:xfrm>
        </p:spPr>
        <p:txBody>
          <a:bodyPr/>
          <a:lstStyle/>
          <a:p>
            <a:pPr algn="l"/>
            <a:r>
              <a:rPr lang="en-US" dirty="0"/>
              <a:t>Application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408" y="1143140"/>
            <a:ext cx="3612443" cy="240971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6593" y="1143140"/>
            <a:ext cx="3612443" cy="240971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216" y="4035778"/>
            <a:ext cx="3581635" cy="252618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16594" y="4035777"/>
            <a:ext cx="3612442" cy="252618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458149" y="3568519"/>
            <a:ext cx="1392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Original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816363" y="3568519"/>
            <a:ext cx="1392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Gray Scale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610549" y="6488668"/>
            <a:ext cx="1392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Edged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816363" y="6488668"/>
            <a:ext cx="1392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Closed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756137" y="447704"/>
            <a:ext cx="30856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>
                  <a:reflection blurRad="6350" stA="55000" endA="300" endPos="45500" dir="5400000" sy="-100000" algn="bl" rotWithShape="0"/>
                </a:effectLst>
                <a:latin typeface="+mj-lt"/>
                <a:ea typeface="+mj-ea"/>
                <a:cs typeface="+mj-cs"/>
              </a:rPr>
              <a:t>( filters )</a:t>
            </a:r>
            <a:endParaRPr lang="en-US" sz="2400" b="1" dirty="0">
              <a:gradFill>
                <a:gsLst>
                  <a:gs pos="0">
                    <a:schemeClr val="tx1"/>
                  </a:gs>
                  <a:gs pos="4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2">
                      <a:alpha val="65000"/>
                    </a:schemeClr>
                  </a:gs>
                </a:gsLst>
                <a:lin ang="5400000" scaled="0"/>
              </a:gradFill>
              <a:effectLst>
                <a:reflection blurRad="6350" stA="55000" endA="300" endPos="45500" dir="5400000" sy="-100000" algn="bl" rotWithShape="0"/>
              </a:effectLst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7641846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09391"/>
            <a:ext cx="6512511" cy="1143000"/>
          </a:xfrm>
        </p:spPr>
        <p:txBody>
          <a:bodyPr/>
          <a:lstStyle/>
          <a:p>
            <a:pPr algn="l"/>
            <a:r>
              <a:rPr lang="en-US" dirty="0"/>
              <a:t>Application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5259" y="1514592"/>
            <a:ext cx="6330753" cy="419570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953926" y="6180667"/>
            <a:ext cx="3010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Corner Detection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756137" y="447704"/>
            <a:ext cx="30856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>
                  <a:reflection blurRad="6350" stA="55000" endA="300" endPos="45500" dir="5400000" sy="-100000" algn="bl" rotWithShape="0"/>
                </a:effectLst>
                <a:latin typeface="+mj-lt"/>
                <a:ea typeface="+mj-ea"/>
                <a:cs typeface="+mj-cs"/>
              </a:rPr>
              <a:t>( Corners)</a:t>
            </a:r>
            <a:endParaRPr lang="en-US" sz="2400" b="1" dirty="0">
              <a:gradFill>
                <a:gsLst>
                  <a:gs pos="0">
                    <a:schemeClr val="tx1"/>
                  </a:gs>
                  <a:gs pos="4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2">
                      <a:alpha val="65000"/>
                    </a:schemeClr>
                  </a:gs>
                </a:gsLst>
                <a:lin ang="5400000" scaled="0"/>
              </a:gradFill>
              <a:effectLst>
                <a:reflection blurRad="6350" stA="55000" endA="300" endPos="45500" dir="5400000" sy="-100000" algn="bl" rotWithShape="0"/>
              </a:effectLst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2678542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09391"/>
            <a:ext cx="6512511" cy="1143000"/>
          </a:xfrm>
        </p:spPr>
        <p:txBody>
          <a:bodyPr/>
          <a:lstStyle/>
          <a:p>
            <a:pPr algn="l"/>
            <a:r>
              <a:rPr lang="en-US" dirty="0"/>
              <a:t>Application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5259" y="1514592"/>
            <a:ext cx="6330753" cy="419570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953926" y="6180667"/>
            <a:ext cx="3010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Line Detection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5259" y="1514592"/>
            <a:ext cx="6330753" cy="419570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756137" y="447704"/>
            <a:ext cx="30856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>
                  <a:reflection blurRad="6350" stA="55000" endA="300" endPos="45500" dir="5400000" sy="-100000" algn="bl" rotWithShape="0"/>
                </a:effectLst>
                <a:latin typeface="+mj-lt"/>
                <a:ea typeface="+mj-ea"/>
                <a:cs typeface="+mj-cs"/>
              </a:rPr>
              <a:t>( Lines)</a:t>
            </a:r>
            <a:endParaRPr lang="en-US" sz="2400" b="1" dirty="0">
              <a:gradFill>
                <a:gsLst>
                  <a:gs pos="0">
                    <a:schemeClr val="tx1"/>
                  </a:gs>
                  <a:gs pos="4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2">
                      <a:alpha val="65000"/>
                    </a:schemeClr>
                  </a:gs>
                </a:gsLst>
                <a:lin ang="5400000" scaled="0"/>
              </a:gradFill>
              <a:effectLst>
                <a:reflection blurRad="6350" stA="55000" endA="300" endPos="45500" dir="5400000" sy="-100000" algn="bl" rotWithShape="0"/>
              </a:effectLst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179068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Slipstream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Slipstream">
      <a:majorFont>
        <a:latin typeface="Trebuchet MS"/>
        <a:ea typeface=""/>
        <a:cs typeface=""/>
        <a:font script="Jpan" typeface="ＭＳ ゴシック"/>
        <a:font script="Hang" typeface="HY그래픽B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ＭＳ ゴシック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ipstream">
      <a:fillStyleLst>
        <a:solidFill>
          <a:schemeClr val="phClr"/>
        </a:solidFill>
        <a:gradFill rotWithShape="1">
          <a:gsLst>
            <a:gs pos="28000">
              <a:schemeClr val="phClr">
                <a:tint val="18000"/>
                <a:satMod val="120000"/>
                <a:lumMod val="88000"/>
              </a:schemeClr>
            </a:gs>
            <a:gs pos="100000">
              <a:schemeClr val="phClr">
                <a:tint val="40000"/>
                <a:satMod val="100000"/>
                <a:lumMod val="7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lumMod val="95000"/>
              </a:schemeClr>
            </a:gs>
            <a:gs pos="100000">
              <a:schemeClr val="phClr">
                <a:shade val="82000"/>
                <a:satMod val="125000"/>
                <a:lumMod val="74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75000"/>
              <a:satMod val="125000"/>
              <a:lumMod val="7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50800" dir="5400000" sx="98000" sy="98000" rotWithShape="0">
              <a:srgbClr val="000000">
                <a:alpha val="20000"/>
              </a:srgbClr>
            </a:outerShdw>
          </a:effectLst>
        </a:effectStyle>
        <a:effectStyle>
          <a:effectLst>
            <a:outerShdw blurRad="40005" dist="22984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alanced" dir="tr"/>
          </a:scene3d>
          <a:sp3d prstMaterial="matte">
            <a:bevelT w="19050" h="38100"/>
          </a:sp3d>
        </a:effectStyle>
        <a:effectStyle>
          <a:effectLst>
            <a:reflection blurRad="38100" stA="26000" endPos="23000" dist="25400" dir="5400000" sy="-100000" rotWithShape="0"/>
          </a:effectLst>
          <a:scene3d>
            <a:camera prst="orthographicFront">
              <a:rot lat="0" lon="0" rev="0"/>
            </a:camera>
            <a:lightRig rig="balanced" dir="tr"/>
          </a:scene3d>
          <a:sp3d contourW="14605" prstMaterial="plastic">
            <a:bevelT w="50800"/>
            <a:contourClr>
              <a:schemeClr val="phClr">
                <a:shade val="30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shade val="90000"/>
                <a:satMod val="160000"/>
                <a:lumMod val="100000"/>
              </a:schemeClr>
            </a:gs>
            <a:gs pos="60000">
              <a:schemeClr val="phClr">
                <a:tint val="95000"/>
                <a:shade val="100000"/>
                <a:satMod val="130000"/>
                <a:lumMod val="130000"/>
              </a:schemeClr>
            </a:gs>
            <a:gs pos="100000">
              <a:schemeClr val="phClr">
                <a:tint val="97000"/>
                <a:shade val="100000"/>
                <a:hueMod val="100000"/>
                <a:satMod val="140000"/>
                <a:lumMod val="80000"/>
              </a:schemeClr>
            </a:gs>
          </a:gsLst>
          <a:path path="circle">
            <a:fillToRect l="20000" t="10000" r="20000" b="60000"/>
          </a:path>
        </a:gradFill>
        <a:gradFill rotWithShape="1">
          <a:gsLst>
            <a:gs pos="0">
              <a:schemeClr val="phClr">
                <a:tint val="94000"/>
                <a:satMod val="160000"/>
                <a:lumMod val="160000"/>
              </a:schemeClr>
            </a:gs>
            <a:gs pos="42000">
              <a:schemeClr val="phClr">
                <a:tint val="94000"/>
                <a:shade val="94000"/>
                <a:satMod val="160000"/>
                <a:lumMod val="130000"/>
              </a:schemeClr>
            </a:gs>
            <a:gs pos="100000">
              <a:schemeClr val="phClr">
                <a:tint val="97000"/>
                <a:shade val="94000"/>
                <a:satMod val="180000"/>
                <a:lumMod val="84000"/>
              </a:schemeClr>
            </a:gs>
          </a:gsLst>
          <a:path path="circle">
            <a:fillToRect l="24000" t="44000" r="24000" b="12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Slipstream.thmx</Template>
  <TotalTime>288</TotalTime>
  <Words>114</Words>
  <Application>Microsoft Macintosh PowerPoint</Application>
  <PresentationFormat>On-screen Show (4:3)</PresentationFormat>
  <Paragraphs>46</Paragraphs>
  <Slides>11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Slipstream</vt:lpstr>
      <vt:lpstr>Real Time Parking Space Availability</vt:lpstr>
      <vt:lpstr>Problem</vt:lpstr>
      <vt:lpstr>Motivation</vt:lpstr>
      <vt:lpstr>Overview</vt:lpstr>
      <vt:lpstr>Some Terminology</vt:lpstr>
      <vt:lpstr>Application</vt:lpstr>
      <vt:lpstr>Application</vt:lpstr>
      <vt:lpstr>Application</vt:lpstr>
      <vt:lpstr>Application</vt:lpstr>
      <vt:lpstr>Application</vt:lpstr>
      <vt:lpstr>Problems</vt:lpstr>
    </vt:vector>
  </TitlesOfParts>
  <Company>Midwestern State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Real Time Open Parking Space Identification</dc:title>
  <dc:creator>Terry Griffin</dc:creator>
  <cp:lastModifiedBy>Terry Griffin</cp:lastModifiedBy>
  <cp:revision>12</cp:revision>
  <dcterms:created xsi:type="dcterms:W3CDTF">2015-04-14T23:17:36Z</dcterms:created>
  <dcterms:modified xsi:type="dcterms:W3CDTF">2015-04-17T16:38:46Z</dcterms:modified>
</cp:coreProperties>
</file>